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sldIdLst>
    <p:sldId id="367" r:id="rId2"/>
    <p:sldId id="375" r:id="rId3"/>
    <p:sldId id="350" r:id="rId4"/>
    <p:sldId id="351" r:id="rId5"/>
    <p:sldId id="352" r:id="rId6"/>
    <p:sldId id="353" r:id="rId7"/>
    <p:sldId id="354" r:id="rId8"/>
    <p:sldId id="371" r:id="rId9"/>
    <p:sldId id="372" r:id="rId10"/>
    <p:sldId id="373" r:id="rId11"/>
    <p:sldId id="374" r:id="rId12"/>
    <p:sldId id="369" r:id="rId13"/>
    <p:sldId id="368" r:id="rId14"/>
    <p:sldId id="370" r:id="rId15"/>
    <p:sldId id="357" r:id="rId16"/>
    <p:sldId id="355" r:id="rId17"/>
    <p:sldId id="356" r:id="rId18"/>
    <p:sldId id="358" r:id="rId19"/>
    <p:sldId id="359" r:id="rId20"/>
    <p:sldId id="360" r:id="rId21"/>
    <p:sldId id="361" r:id="rId22"/>
    <p:sldId id="362" r:id="rId23"/>
    <p:sldId id="363" r:id="rId24"/>
    <p:sldId id="364" r:id="rId25"/>
    <p:sldId id="365" r:id="rId26"/>
    <p:sldId id="343" r:id="rId27"/>
    <p:sldId id="349" r:id="rId28"/>
    <p:sldId id="348" r:id="rId29"/>
    <p:sldId id="345" r:id="rId30"/>
    <p:sldId id="346" r:id="rId31"/>
    <p:sldId id="347" r:id="rId32"/>
    <p:sldId id="335" r:id="rId33"/>
    <p:sldId id="268" r:id="rId34"/>
    <p:sldId id="337" r:id="rId35"/>
    <p:sldId id="269" r:id="rId36"/>
    <p:sldId id="339" r:id="rId37"/>
    <p:sldId id="340" r:id="rId38"/>
    <p:sldId id="338" r:id="rId39"/>
    <p:sldId id="366" r:id="rId4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65316"/>
    <a:srgbClr val="A058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72" autoAdjust="0"/>
    <p:restoredTop sz="94660"/>
  </p:normalViewPr>
  <p:slideViewPr>
    <p:cSldViewPr>
      <p:cViewPr varScale="1">
        <p:scale>
          <a:sx n="81" d="100"/>
          <a:sy n="81" d="100"/>
        </p:scale>
        <p:origin x="1507" y="6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8991600" y="3048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25146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371600" y="2819400"/>
            <a:ext cx="6400800" cy="1752600"/>
          </a:xfrm>
        </p:spPr>
        <p:txBody>
          <a:bodyPr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802BD-E5C8-4226-9012-20F315094D17}" type="datetimeFigureOut">
              <a:rPr lang="en-US" smtClean="0"/>
              <a:t>3/31/2022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155448" y="2420112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3" name="Oval 12"/>
          <p:cNvSpPr/>
          <p:nvPr/>
        </p:nvSpPr>
        <p:spPr>
          <a:xfrm>
            <a:off x="4267200" y="2115312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4" name="Oval 13"/>
          <p:cNvSpPr/>
          <p:nvPr/>
        </p:nvSpPr>
        <p:spPr>
          <a:xfrm>
            <a:off x="4361688" y="2209800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4343400" y="2199450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B76CE4A1-D76F-4B20-9114-DEA0F6FDD0D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685800" y="381000"/>
            <a:ext cx="7772400" cy="1752600"/>
          </a:xfrm>
        </p:spPr>
        <p:txBody>
          <a:bodyPr anchor="b"/>
          <a:lstStyle>
            <a:lvl1pPr>
              <a:defRPr sz="4200">
                <a:solidFill>
                  <a:schemeClr val="accent1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802BD-E5C8-4226-9012-20F315094D17}" type="datetimeFigureOut">
              <a:rPr lang="en-US" smtClean="0"/>
              <a:t>3/31/2022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CE4A1-D76F-4B20-9114-DEA0F6FDD0D6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white">
          <a:xfrm>
            <a:off x="7010400" y="0"/>
            <a:ext cx="21336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white">
          <a:xfrm>
            <a:off x="0" y="0"/>
            <a:ext cx="9144000" cy="15544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 rot="5400000">
            <a:off x="4021836" y="3278124"/>
            <a:ext cx="6245352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Oval 13"/>
          <p:cNvSpPr/>
          <p:nvPr/>
        </p:nvSpPr>
        <p:spPr>
          <a:xfrm>
            <a:off x="6839712" y="2925763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Oval 14"/>
          <p:cNvSpPr/>
          <p:nvPr/>
        </p:nvSpPr>
        <p:spPr>
          <a:xfrm>
            <a:off x="6934200" y="3020251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15912" y="3009901"/>
            <a:ext cx="457200" cy="441325"/>
          </a:xfrm>
        </p:spPr>
        <p:txBody>
          <a:bodyPr/>
          <a:lstStyle/>
          <a:p>
            <a:fld id="{B76CE4A1-D76F-4B20-9114-DEA0F6FDD0D6}" type="slidenum">
              <a:rPr lang="en-US" smtClean="0"/>
              <a:t>‹#›</a:t>
            </a:fld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304800"/>
            <a:ext cx="6553200" cy="5821366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802BD-E5C8-4226-9012-20F315094D17}" type="datetimeFigureOut">
              <a:rPr lang="en-US" smtClean="0"/>
              <a:t>3/31/2022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91400" y="304801"/>
            <a:ext cx="144780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802BD-E5C8-4226-9012-20F315094D17}" type="datetimeFigureOut">
              <a:rPr lang="en-US" smtClean="0"/>
              <a:t>3/31/2022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361688" y="1026372"/>
            <a:ext cx="457200" cy="441325"/>
          </a:xfrm>
        </p:spPr>
        <p:txBody>
          <a:bodyPr/>
          <a:lstStyle/>
          <a:p>
            <a:fld id="{B76CE4A1-D76F-4B20-9114-DEA0F6FDD0D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301752" y="1527048"/>
            <a:ext cx="8503920" cy="4572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8991600" y="1905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152400" y="2286000"/>
            <a:ext cx="8833104" cy="3048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55448" y="142352"/>
            <a:ext cx="8833104" cy="2139696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8426" y="2743200"/>
            <a:ext cx="6480174" cy="1673225"/>
          </a:xfrm>
        </p:spPr>
        <p:txBody>
          <a:bodyPr anchor="t"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802BD-E5C8-4226-9012-20F315094D17}" type="datetimeFigureOut">
              <a:rPr lang="en-US" smtClean="0"/>
              <a:t>3/31/2022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152400" y="2438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Oval 9"/>
          <p:cNvSpPr/>
          <p:nvPr/>
        </p:nvSpPr>
        <p:spPr>
          <a:xfrm>
            <a:off x="4267200" y="2115312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Oval 10"/>
          <p:cNvSpPr/>
          <p:nvPr/>
        </p:nvSpPr>
        <p:spPr>
          <a:xfrm>
            <a:off x="4361688" y="2209800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343400" y="2199450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B76CE4A1-D76F-4B20-9114-DEA0F6FDD0D6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533400"/>
            <a:ext cx="7772400" cy="1524000"/>
          </a:xfrm>
        </p:spPr>
        <p:txBody>
          <a:bodyPr anchor="b"/>
          <a:lstStyle>
            <a:lvl1pPr algn="ctr">
              <a:buNone/>
              <a:defRPr sz="4200" b="0" cap="none" baseline="0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228600"/>
            <a:ext cx="8534400" cy="758952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791200" y="6409944"/>
            <a:ext cx="3044952" cy="365760"/>
          </a:xfrm>
        </p:spPr>
        <p:txBody>
          <a:bodyPr/>
          <a:lstStyle/>
          <a:p>
            <a:fld id="{F3A802BD-E5C8-4226-9012-20F315094D17}" type="datetimeFigureOut">
              <a:rPr lang="en-US" smtClean="0"/>
              <a:t>3/31/2022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CE4A1-D76F-4B20-9114-DEA0F6FDD0D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 flipV="1">
            <a:off x="4563080" y="1575652"/>
            <a:ext cx="8921" cy="4819557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Content Placeholder 9"/>
          <p:cNvSpPr>
            <a:spLocks noGrp="1"/>
          </p:cNvSpPr>
          <p:nvPr>
            <p:ph sz="half" idx="1"/>
          </p:nvPr>
        </p:nvSpPr>
        <p:spPr>
          <a:xfrm>
            <a:off x="301752" y="1371600"/>
            <a:ext cx="4038600" cy="4681728"/>
          </a:xfrm>
        </p:spPr>
        <p:txBody>
          <a:bodyPr/>
          <a:lstStyle>
            <a:lvl1pPr>
              <a:defRPr sz="2500"/>
            </a:lvl1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2" name="Content Placeholder 11"/>
          <p:cNvSpPr>
            <a:spLocks noGrp="1"/>
          </p:cNvSpPr>
          <p:nvPr>
            <p:ph sz="half" idx="2"/>
          </p:nvPr>
        </p:nvSpPr>
        <p:spPr>
          <a:xfrm>
            <a:off x="4800600" y="1371600"/>
            <a:ext cx="4038600" cy="4681728"/>
          </a:xfrm>
        </p:spPr>
        <p:txBody>
          <a:bodyPr/>
          <a:lstStyle>
            <a:lvl1pPr>
              <a:defRPr sz="2500"/>
            </a:lvl1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traight Connector 9"/>
          <p:cNvSpPr>
            <a:spLocks noChangeShapeType="1"/>
          </p:cNvSpPr>
          <p:nvPr/>
        </p:nvSpPr>
        <p:spPr bwMode="auto">
          <a:xfrm flipV="1">
            <a:off x="4572000" y="2200275"/>
            <a:ext cx="0" cy="4187952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white">
          <a:xfrm>
            <a:off x="0" y="0"/>
            <a:ext cx="9144000" cy="14478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152400" y="1371600"/>
            <a:ext cx="8833104" cy="914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145923" y="6391656"/>
            <a:ext cx="8833104" cy="310896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1752" y="1524000"/>
            <a:ext cx="4040188" cy="732974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lang="en-US" sz="2200" b="1" dirty="0" smtClean="0">
                <a:solidFill>
                  <a:srgbClr val="FFFFFF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791330" y="1524000"/>
            <a:ext cx="4041775" cy="731520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sz="2200" b="1"/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802BD-E5C8-4226-9012-20F315094D17}" type="datetimeFigureOut">
              <a:rPr lang="en-US" smtClean="0"/>
              <a:t>3/31/2022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4800" y="6409944"/>
            <a:ext cx="3581400" cy="365760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152400" y="128016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4" name="Content Placeholder 23"/>
          <p:cNvSpPr>
            <a:spLocks noGrp="1"/>
          </p:cNvSpPr>
          <p:nvPr>
            <p:ph sz="quarter" idx="2"/>
          </p:nvPr>
        </p:nvSpPr>
        <p:spPr>
          <a:xfrm>
            <a:off x="301752" y="2471383"/>
            <a:ext cx="4041648" cy="3818404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26" name="Content Placeholder 25"/>
          <p:cNvSpPr>
            <a:spLocks noGrp="1"/>
          </p:cNvSpPr>
          <p:nvPr>
            <p:ph sz="quarter" idx="4"/>
          </p:nvPr>
        </p:nvSpPr>
        <p:spPr>
          <a:xfrm>
            <a:off x="4800600" y="2471383"/>
            <a:ext cx="4038600" cy="3822192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25" name="Oval 24"/>
          <p:cNvSpPr/>
          <p:nvPr/>
        </p:nvSpPr>
        <p:spPr>
          <a:xfrm>
            <a:off x="4267200" y="956036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7" name="Oval 26"/>
          <p:cNvSpPr/>
          <p:nvPr/>
        </p:nvSpPr>
        <p:spPr>
          <a:xfrm>
            <a:off x="4361688" y="1050524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4343400" y="1042416"/>
            <a:ext cx="457200" cy="441325"/>
          </a:xfrm>
        </p:spPr>
        <p:txBody>
          <a:bodyPr/>
          <a:lstStyle>
            <a:lvl1pPr algn="ctr">
              <a:defRPr/>
            </a:lvl1pPr>
          </a:lstStyle>
          <a:p>
            <a:fld id="{B76CE4A1-D76F-4B20-9114-DEA0F6FDD0D6}" type="slidenum">
              <a:rPr lang="en-US" smtClean="0"/>
              <a:t>‹#›</a:t>
            </a:fld>
            <a:endParaRPr lang="en-US"/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/>
        <p:txBody>
          <a:bodyPr rtlCol="0" anchor="b" anchorCtr="0"/>
          <a:lstStyle/>
          <a:p>
            <a:r>
              <a:rPr kumimoji="0" lang="en-US"/>
              <a:t>Click to edit Master title style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802BD-E5C8-4226-9012-20F315094D17}" type="datetimeFigureOut">
              <a:rPr lang="en-US" smtClean="0"/>
              <a:t>3/31/2022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343400" y="1036020"/>
            <a:ext cx="457200" cy="441325"/>
          </a:xfrm>
        </p:spPr>
        <p:txBody>
          <a:bodyPr/>
          <a:lstStyle/>
          <a:p>
            <a:fld id="{B76CE4A1-D76F-4B20-9114-DEA0F6FDD0D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white">
          <a:xfrm>
            <a:off x="0" y="0"/>
            <a:ext cx="9144000" cy="15544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52400" y="158496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802BD-E5C8-4226-9012-20F315094D17}" type="datetimeFigureOut">
              <a:rPr lang="en-US" smtClean="0"/>
              <a:t>3/31/2022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267200" y="6324600"/>
            <a:ext cx="609600" cy="441324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B76CE4A1-D76F-4B20-9114-DEA0F6FDD0D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152400" y="152400"/>
            <a:ext cx="8833104" cy="304800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118872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3" name="Rectangle 12"/>
          <p:cNvSpPr/>
          <p:nvPr/>
        </p:nvSpPr>
        <p:spPr>
          <a:xfrm>
            <a:off x="152400" y="609600"/>
            <a:ext cx="2743200" cy="5867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914400"/>
            <a:ext cx="2362200" cy="990600"/>
          </a:xfrm>
        </p:spPr>
        <p:txBody>
          <a:bodyPr anchor="b">
            <a:noAutofit/>
          </a:bodyPr>
          <a:lstStyle>
            <a:lvl1pPr algn="l">
              <a:buNone/>
              <a:defRPr sz="2200" b="1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381000" y="1981200"/>
            <a:ext cx="2362200" cy="4144963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1600">
                <a:solidFill>
                  <a:srgbClr val="FFFFFF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152400" y="533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0" name="Content Placeholder 19"/>
          <p:cNvSpPr>
            <a:spLocks noGrp="1"/>
          </p:cNvSpPr>
          <p:nvPr>
            <p:ph sz="quarter" idx="1"/>
          </p:nvPr>
        </p:nvSpPr>
        <p:spPr>
          <a:xfrm>
            <a:off x="3124200" y="685800"/>
            <a:ext cx="5638800" cy="54102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0" name="Oval 9"/>
          <p:cNvSpPr/>
          <p:nvPr/>
        </p:nvSpPr>
        <p:spPr>
          <a:xfrm>
            <a:off x="1295400" y="228600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Oval 10"/>
          <p:cNvSpPr/>
          <p:nvPr/>
        </p:nvSpPr>
        <p:spPr>
          <a:xfrm>
            <a:off x="1389888" y="323088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71600" y="312738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B76CE4A1-D76F-4B20-9114-DEA0F6FDD0D6}" type="slidenum">
              <a:rPr lang="en-US" smtClean="0"/>
              <a:t>‹#›</a:t>
            </a:fld>
            <a:endParaRPr lang="en-US"/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802BD-E5C8-4226-9012-20F315094D17}" type="datetimeFigureOut">
              <a:rPr lang="en-US" smtClean="0"/>
              <a:t>3/31/2022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1752" y="6410848"/>
            <a:ext cx="3383280" cy="365760"/>
          </a:xfrm>
        </p:spPr>
        <p:txBody>
          <a:bodyPr/>
          <a:lstStyle/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traight Connector 20"/>
          <p:cNvSpPr>
            <a:spLocks noChangeShapeType="1"/>
          </p:cNvSpPr>
          <p:nvPr/>
        </p:nvSpPr>
        <p:spPr bwMode="auto">
          <a:xfrm>
            <a:off x="152400" y="533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152400" y="152400"/>
            <a:ext cx="8833104" cy="301752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152400" y="609600"/>
            <a:ext cx="2743200" cy="5867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2" name="Oval 11"/>
          <p:cNvSpPr/>
          <p:nvPr/>
        </p:nvSpPr>
        <p:spPr>
          <a:xfrm>
            <a:off x="1295400" y="228600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Oval 12"/>
          <p:cNvSpPr/>
          <p:nvPr/>
        </p:nvSpPr>
        <p:spPr>
          <a:xfrm>
            <a:off x="1389888" y="323088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71600" y="312738"/>
            <a:ext cx="457200" cy="441325"/>
          </a:xfrm>
        </p:spPr>
        <p:txBody>
          <a:bodyPr/>
          <a:lstStyle/>
          <a:p>
            <a:fld id="{B76CE4A1-D76F-4B20-9114-DEA0F6FDD0D6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00375" y="5029200"/>
            <a:ext cx="5867400" cy="1219200"/>
          </a:xfrm>
        </p:spPr>
        <p:txBody>
          <a:bodyPr anchor="t">
            <a:noAutofit/>
          </a:bodyPr>
          <a:lstStyle>
            <a:lvl1pPr algn="l">
              <a:buNone/>
              <a:defRPr sz="2400" b="1">
                <a:solidFill>
                  <a:schemeClr val="tx2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000375" y="609600"/>
            <a:ext cx="5867400" cy="4267200"/>
          </a:xfrm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00" y="990600"/>
            <a:ext cx="2438400" cy="5257800"/>
          </a:xfrm>
        </p:spPr>
        <p:txBody>
          <a:bodyPr/>
          <a:lstStyle>
            <a:lvl1pPr marL="0" indent="0">
              <a:spcAft>
                <a:spcPts val="1000"/>
              </a:spcAft>
              <a:buFontTx/>
              <a:buNone/>
              <a:defRPr sz="1600">
                <a:solidFill>
                  <a:srgbClr val="FFFFFF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auto"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788152" y="6404984"/>
            <a:ext cx="3044952" cy="365760"/>
          </a:xfrm>
        </p:spPr>
        <p:txBody>
          <a:bodyPr/>
          <a:lstStyle/>
          <a:p>
            <a:fld id="{F3A802BD-E5C8-4226-9012-20F315094D17}" type="datetimeFigureOut">
              <a:rPr lang="en-US" smtClean="0"/>
              <a:t>3/31/2022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1752" y="6410848"/>
            <a:ext cx="3584448" cy="365760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1393371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5791200" y="6404984"/>
            <a:ext cx="3044952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rgbClr val="FFFFFF"/>
                </a:solidFill>
              </a:defRPr>
            </a:lvl1pPr>
          </a:lstStyle>
          <a:p>
            <a:fld id="{F3A802BD-E5C8-4226-9012-20F315094D17}" type="datetimeFigureOut">
              <a:rPr lang="en-US" smtClean="0"/>
              <a:t>3/31/2022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04800" y="6410848"/>
            <a:ext cx="35814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20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152400" y="1276743"/>
            <a:ext cx="8833104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Oval 11"/>
          <p:cNvSpPr/>
          <p:nvPr/>
        </p:nvSpPr>
        <p:spPr>
          <a:xfrm>
            <a:off x="4267200" y="956036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Oval 14"/>
          <p:cNvSpPr/>
          <p:nvPr/>
        </p:nvSpPr>
        <p:spPr>
          <a:xfrm>
            <a:off x="4361688" y="1050524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4343400" y="1040174"/>
            <a:ext cx="457200" cy="441325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>
            <a:lvl1pPr algn="ctr" eaLnBrk="1" latinLnBrk="0" hangingPunct="1">
              <a:defRPr kumimoji="0" sz="1600"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B76CE4A1-D76F-4B20-9114-DEA0F6FDD0D6}" type="slidenum">
              <a:rPr lang="en-US" smtClean="0"/>
              <a:t>‹#›</a:t>
            </a:fld>
            <a:endParaRPr lang="en-US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301752" y="228600"/>
            <a:ext cx="8534400" cy="758952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301752" y="1524000"/>
            <a:ext cx="8534400" cy="459943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ctr" rtl="0" eaLnBrk="1" latinLnBrk="0" hangingPunct="1">
        <a:spcBef>
          <a:spcPct val="0"/>
        </a:spcBef>
        <a:buNone/>
        <a:defRPr kumimoji="0" sz="3300" kern="1200">
          <a:solidFill>
            <a:schemeClr val="accent3">
              <a:shade val="75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"/>
        <a:buChar char=""/>
        <a:defRPr kumimoji="0"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ct val="20000"/>
        </a:spcBef>
        <a:buClr>
          <a:schemeClr val="accent3"/>
        </a:buClr>
        <a:buSzPct val="75000"/>
        <a:buFont typeface="Wingdings 2"/>
        <a:buChar char="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ct val="20000"/>
        </a:spcBef>
        <a:buClr>
          <a:schemeClr val="accent4"/>
        </a:buClr>
        <a:buSzPct val="70000"/>
        <a:buFont typeface="Wingdings"/>
        <a:buChar char=""/>
        <a:defRPr kumimoji="0" sz="2000" kern="1200">
          <a:solidFill>
            <a:schemeClr val="tx2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ct val="20000"/>
        </a:spcBef>
        <a:buClr>
          <a:schemeClr val="accent5"/>
        </a:buClr>
        <a:buFontTx/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90000"/>
        <a:buChar char="•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rtl="0" eaLnBrk="1" latinLnBrk="0" hangingPunct="1">
        <a:spcBef>
          <a:spcPct val="20000"/>
        </a:spcBef>
        <a:buClr>
          <a:schemeClr val="accent4">
            <a:shade val="75000"/>
          </a:schemeClr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77440" indent="-182880" algn="l" rtl="0" eaLnBrk="1" latinLnBrk="0" hangingPunct="1">
        <a:spcBef>
          <a:spcPct val="20000"/>
        </a:spcBef>
        <a:buClr>
          <a:schemeClr val="accent2">
            <a:shade val="75000"/>
          </a:schemeClr>
        </a:buClr>
        <a:buSzPct val="90000"/>
        <a:buChar char="•"/>
        <a:defRPr kumimoji="0" sz="1400" kern="1200" cap="all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286000" y="2690336"/>
            <a:ext cx="609600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Louis Rey</a:t>
            </a:r>
          </a:p>
          <a:p>
            <a:endParaRPr lang="en-US" sz="2800" dirty="0"/>
          </a:p>
          <a:p>
            <a:r>
              <a:rPr lang="en-US" sz="2800" dirty="0"/>
              <a:t>	UCSD Extension</a:t>
            </a:r>
          </a:p>
          <a:p>
            <a:endParaRPr lang="en-US" sz="2800" dirty="0"/>
          </a:p>
          <a:p>
            <a:r>
              <a:rPr lang="en-US" sz="2800" dirty="0"/>
              <a:t>	</a:t>
            </a:r>
          </a:p>
          <a:p>
            <a:r>
              <a:rPr lang="en-US" sz="2800" dirty="0"/>
              <a:t>	</a:t>
            </a:r>
          </a:p>
        </p:txBody>
      </p:sp>
      <p:sp>
        <p:nvSpPr>
          <p:cNvPr id="5" name="Rectangle 4"/>
          <p:cNvSpPr/>
          <p:nvPr/>
        </p:nvSpPr>
        <p:spPr>
          <a:xfrm>
            <a:off x="1088547" y="1371600"/>
            <a:ext cx="526618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Introduction to Python (week 5)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2895600"/>
            <a:ext cx="135137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802199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838200" y="762000"/>
            <a:ext cx="49872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Object Oriented Programming</a:t>
            </a:r>
          </a:p>
        </p:txBody>
      </p:sp>
      <p:sp>
        <p:nvSpPr>
          <p:cNvPr id="3" name="Rectangle 2"/>
          <p:cNvSpPr/>
          <p:nvPr/>
        </p:nvSpPr>
        <p:spPr>
          <a:xfrm>
            <a:off x="533400" y="1447800"/>
            <a:ext cx="82296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Class</a:t>
            </a:r>
            <a:r>
              <a:rPr lang="en-US" dirty="0"/>
              <a:t> − A user-defined prototype for an object that defines a set of attributes that characterize any object of the class</a:t>
            </a:r>
          </a:p>
          <a:p>
            <a:endParaRPr lang="en-US" sz="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The attributes are data members (class variables and instance variables) and methods, accessed via dot notation.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Class variable</a:t>
            </a:r>
            <a:r>
              <a:rPr lang="en-US" dirty="0"/>
              <a:t> − A variable that is shared by all instances of a class defined within a class but outside any of the class's methods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Data member</a:t>
            </a:r>
            <a:r>
              <a:rPr lang="en-US" dirty="0"/>
              <a:t> − A class variable or instance variable that holds data associated with a class and its objects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Function overloading</a:t>
            </a:r>
            <a:r>
              <a:rPr lang="en-US" dirty="0"/>
              <a:t> − Assignment of more than one behavior to a particular function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Instance variable</a:t>
            </a:r>
            <a:r>
              <a:rPr lang="en-US" dirty="0"/>
              <a:t> − A variable that is defined inside a method and belongs only to the current instance of a class</a:t>
            </a:r>
          </a:p>
        </p:txBody>
      </p:sp>
    </p:spTree>
    <p:extLst>
      <p:ext uri="{BB962C8B-B14F-4D97-AF65-F5344CB8AC3E}">
        <p14:creationId xmlns:p14="http://schemas.microsoft.com/office/powerpoint/2010/main" val="35883120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838200" y="762000"/>
            <a:ext cx="49872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Object Oriented Programming</a:t>
            </a:r>
          </a:p>
        </p:txBody>
      </p:sp>
      <p:sp>
        <p:nvSpPr>
          <p:cNvPr id="3" name="Rectangle 2"/>
          <p:cNvSpPr/>
          <p:nvPr/>
        </p:nvSpPr>
        <p:spPr>
          <a:xfrm>
            <a:off x="533400" y="1524000"/>
            <a:ext cx="8229600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Inheritance</a:t>
            </a:r>
            <a:r>
              <a:rPr lang="en-US" dirty="0"/>
              <a:t> − Transfers characteristics of a class to other classes that are derived from it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8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Instance</a:t>
            </a:r>
            <a:r>
              <a:rPr lang="en-US" dirty="0"/>
              <a:t> − An individual object of a certain class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8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Instantiation</a:t>
            </a:r>
            <a:r>
              <a:rPr lang="en-US" dirty="0"/>
              <a:t> − The creation of an instance of a class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8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Method</a:t>
            </a:r>
            <a:r>
              <a:rPr lang="en-US" dirty="0"/>
              <a:t> − A special kind of function that is defined in a class definition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8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Object</a:t>
            </a:r>
            <a:r>
              <a:rPr lang="en-US" dirty="0"/>
              <a:t> − A unique instance of a data structure that's defined by its class. An object comprises both data members (class variables and instance variables) and methods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8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Operator overloading</a:t>
            </a:r>
            <a:r>
              <a:rPr lang="en-US" dirty="0"/>
              <a:t> − The assignment of more than one function to a particular operator.</a:t>
            </a:r>
          </a:p>
        </p:txBody>
      </p:sp>
    </p:spTree>
    <p:extLst>
      <p:ext uri="{BB962C8B-B14F-4D97-AF65-F5344CB8AC3E}">
        <p14:creationId xmlns:p14="http://schemas.microsoft.com/office/powerpoint/2010/main" val="6245694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48000" y="2752760"/>
            <a:ext cx="31582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Class Constructors</a:t>
            </a:r>
          </a:p>
        </p:txBody>
      </p:sp>
    </p:spTree>
    <p:extLst>
      <p:ext uri="{BB962C8B-B14F-4D97-AF65-F5344CB8AC3E}">
        <p14:creationId xmlns:p14="http://schemas.microsoft.com/office/powerpoint/2010/main" val="35606146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0560" y="531090"/>
            <a:ext cx="3733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The Constructor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670" y="2106216"/>
            <a:ext cx="4314092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Rectangle 9"/>
          <p:cNvSpPr/>
          <p:nvPr/>
        </p:nvSpPr>
        <p:spPr>
          <a:xfrm>
            <a:off x="670560" y="1237774"/>
            <a:ext cx="7696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 </a:t>
            </a:r>
            <a:r>
              <a:rPr lang="en-US" i="1" dirty="0"/>
              <a:t>constructor</a:t>
            </a:r>
            <a:r>
              <a:rPr lang="en-US" dirty="0"/>
              <a:t> will set the object to an initial state when an object is first created</a:t>
            </a:r>
            <a:endParaRPr lang="en-US" i="1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670" y="2971800"/>
            <a:ext cx="2009390" cy="4298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662940" y="3886200"/>
            <a:ext cx="53492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Class and Instance Variables</a:t>
            </a:r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670" y="4495800"/>
            <a:ext cx="2882265" cy="129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3898" y="4800601"/>
            <a:ext cx="2277340" cy="10020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670" y="3416856"/>
            <a:ext cx="10477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424020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0560" y="531090"/>
            <a:ext cx="3733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The Constructor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524000"/>
            <a:ext cx="6458712" cy="27481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4876800"/>
            <a:ext cx="1263869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493327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429000" y="2757124"/>
            <a:ext cx="204575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Inheritance</a:t>
            </a:r>
          </a:p>
        </p:txBody>
      </p:sp>
    </p:spTree>
    <p:extLst>
      <p:ext uri="{BB962C8B-B14F-4D97-AF65-F5344CB8AC3E}">
        <p14:creationId xmlns:p14="http://schemas.microsoft.com/office/powerpoint/2010/main" val="7026987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457200"/>
            <a:ext cx="807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Methods may call other methods by using method attributes of the </a:t>
            </a:r>
            <a:r>
              <a:rPr lang="en-US" i="1" dirty="0"/>
              <a:t>self</a:t>
            </a:r>
            <a:r>
              <a:rPr lang="en-US" dirty="0"/>
              <a:t> argument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447800"/>
            <a:ext cx="2571750" cy="2057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3733800"/>
            <a:ext cx="3733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Inheritance</a:t>
            </a:r>
          </a:p>
        </p:txBody>
      </p:sp>
      <p:sp>
        <p:nvSpPr>
          <p:cNvPr id="3" name="Rectangle 2"/>
          <p:cNvSpPr/>
          <p:nvPr/>
        </p:nvSpPr>
        <p:spPr>
          <a:xfrm>
            <a:off x="755904" y="4343400"/>
            <a:ext cx="466725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B0F0"/>
                </a:solidFill>
              </a:rPr>
              <a:t>class</a:t>
            </a:r>
            <a:r>
              <a:rPr lang="en-US" sz="1600" dirty="0"/>
              <a:t> </a:t>
            </a:r>
            <a:r>
              <a:rPr lang="en-US" sz="1600" dirty="0" err="1">
                <a:solidFill>
                  <a:srgbClr val="00B050"/>
                </a:solidFill>
              </a:rPr>
              <a:t>DerivedClassName</a:t>
            </a:r>
            <a:r>
              <a:rPr lang="en-US" sz="1600" dirty="0"/>
              <a:t>(</a:t>
            </a:r>
            <a:r>
              <a:rPr lang="en-US" sz="1600" dirty="0" err="1"/>
              <a:t>BaseClassName</a:t>
            </a:r>
            <a:r>
              <a:rPr lang="en-US" sz="1600" dirty="0"/>
              <a:t>):</a:t>
            </a:r>
          </a:p>
          <a:p>
            <a:r>
              <a:rPr lang="en-US" sz="1600" dirty="0"/>
              <a:t>        &lt;statement-1&gt;</a:t>
            </a:r>
          </a:p>
          <a:p>
            <a:r>
              <a:rPr lang="en-US" sz="1600" dirty="0"/>
              <a:t>          .</a:t>
            </a:r>
          </a:p>
          <a:p>
            <a:r>
              <a:rPr lang="en-US" sz="1600" dirty="0"/>
              <a:t>          .</a:t>
            </a:r>
          </a:p>
          <a:p>
            <a:r>
              <a:rPr lang="en-US" sz="1600" dirty="0"/>
              <a:t>          .</a:t>
            </a:r>
          </a:p>
          <a:p>
            <a:r>
              <a:rPr lang="en-US" sz="1600" dirty="0"/>
              <a:t>        &lt;statement-N&gt;</a:t>
            </a:r>
          </a:p>
        </p:txBody>
      </p:sp>
    </p:spTree>
    <p:extLst>
      <p:ext uri="{BB962C8B-B14F-4D97-AF65-F5344CB8AC3E}">
        <p14:creationId xmlns:p14="http://schemas.microsoft.com/office/powerpoint/2010/main" val="27435193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7991" y="1371600"/>
            <a:ext cx="6350817" cy="3657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09600" y="609599"/>
            <a:ext cx="3733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Inheritance</a:t>
            </a:r>
          </a:p>
        </p:txBody>
      </p:sp>
    </p:spTree>
    <p:extLst>
      <p:ext uri="{BB962C8B-B14F-4D97-AF65-F5344CB8AC3E}">
        <p14:creationId xmlns:p14="http://schemas.microsoft.com/office/powerpoint/2010/main" val="16508162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838200" y="685800"/>
            <a:ext cx="490230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Standard Python Class Methods</a:t>
            </a:r>
          </a:p>
        </p:txBody>
      </p:sp>
      <p:sp>
        <p:nvSpPr>
          <p:cNvPr id="5" name="Rectangle 4"/>
          <p:cNvSpPr/>
          <p:nvPr/>
        </p:nvSpPr>
        <p:spPr>
          <a:xfrm>
            <a:off x="845820" y="1295400"/>
            <a:ext cx="7239000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n-US" dirty="0">
                <a:solidFill>
                  <a:srgbClr val="00B0F0"/>
                </a:solidFill>
                <a:latin typeface="Arial Unicode MS" pitchFamily="34" charset="-128"/>
                <a:cs typeface="Arial" pitchFamily="34" charset="0"/>
              </a:rPr>
              <a:t>__init__</a:t>
            </a:r>
            <a:r>
              <a:rPr lang="en-US" dirty="0">
                <a:solidFill>
                  <a:prstClr val="black"/>
                </a:solidFill>
                <a:latin typeface="Arial Unicode MS" pitchFamily="34" charset="-128"/>
                <a:cs typeface="Arial" pitchFamily="34" charset="0"/>
              </a:rPr>
              <a:t>:</a:t>
            </a:r>
            <a:r>
              <a:rPr lang="en-US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  gets called when a new instance of the class is created.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n-US" dirty="0">
                <a:solidFill>
                  <a:srgbClr val="00B0F0"/>
                </a:solidFill>
                <a:latin typeface="Arial Unicode MS" pitchFamily="34" charset="-128"/>
                <a:cs typeface="Arial" pitchFamily="34" charset="0"/>
              </a:rPr>
              <a:t>__del__</a:t>
            </a:r>
            <a:r>
              <a:rPr lang="en-US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: is called when an instance is about to be destroyed, which lets you do any clean-up e.g. closing file handles or database connections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dirty="0">
                <a:solidFill>
                  <a:prstClr val="black"/>
                </a:solidFill>
                <a:latin typeface="Arial Unicode MS" pitchFamily="34" charset="-128"/>
                <a:cs typeface="Arial" pitchFamily="34" charset="0"/>
              </a:rPr>
              <a:t>   </a:t>
            </a:r>
            <a:r>
              <a:rPr lang="en-US" dirty="0">
                <a:solidFill>
                  <a:srgbClr val="00B0F0"/>
                </a:solidFill>
                <a:latin typeface="Arial Unicode MS" pitchFamily="34" charset="-128"/>
                <a:cs typeface="Arial" pitchFamily="34" charset="0"/>
              </a:rPr>
              <a:t>__repr__</a:t>
            </a:r>
            <a:r>
              <a:rPr lang="en-US" dirty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and </a:t>
            </a:r>
            <a:r>
              <a:rPr lang="en-US" dirty="0">
                <a:solidFill>
                  <a:srgbClr val="00B0F0"/>
                </a:solidFill>
                <a:latin typeface="Arial Unicode MS" pitchFamily="34" charset="-128"/>
                <a:cs typeface="Arial" pitchFamily="34" charset="0"/>
              </a:rPr>
              <a:t>__str__</a:t>
            </a:r>
            <a:r>
              <a:rPr lang="en-US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: Both return a string representation of the object, but </a:t>
            </a:r>
            <a:r>
              <a:rPr lang="en-US" dirty="0">
                <a:solidFill>
                  <a:prstClr val="black"/>
                </a:solidFill>
                <a:latin typeface="Arial Unicode MS" pitchFamily="34" charset="-128"/>
                <a:cs typeface="Arial" pitchFamily="34" charset="0"/>
              </a:rPr>
              <a:t>__repr__</a:t>
            </a:r>
            <a:r>
              <a:rPr lang="en-US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 should return a Python expression that can be used to re-create the object. The more commonly used one is </a:t>
            </a:r>
            <a:r>
              <a:rPr lang="en-US" dirty="0">
                <a:solidFill>
                  <a:prstClr val="black"/>
                </a:solidFill>
                <a:latin typeface="Arial Unicode MS" pitchFamily="34" charset="-128"/>
                <a:cs typeface="Arial" pitchFamily="34" charset="0"/>
              </a:rPr>
              <a:t>__str__</a:t>
            </a:r>
            <a:r>
              <a:rPr lang="en-US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, which can return anything.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dirty="0">
                <a:solidFill>
                  <a:prstClr val="black"/>
                </a:solidFill>
                <a:latin typeface="Arial Unicode MS" pitchFamily="34" charset="-128"/>
                <a:cs typeface="Arial" pitchFamily="34" charset="0"/>
              </a:rPr>
              <a:t>   </a:t>
            </a:r>
            <a:r>
              <a:rPr lang="en-US" dirty="0">
                <a:solidFill>
                  <a:srgbClr val="00B0F0"/>
                </a:solidFill>
                <a:latin typeface="Arial Unicode MS" pitchFamily="34" charset="-128"/>
                <a:cs typeface="Arial" pitchFamily="34" charset="0"/>
              </a:rPr>
              <a:t>__cmp__</a:t>
            </a:r>
            <a:r>
              <a:rPr lang="en-US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: Called to compare the object with another object. Note that this is only used with Python 2.x.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dirty="0">
                <a:solidFill>
                  <a:prstClr val="black"/>
                </a:solidFill>
                <a:latin typeface="Arial Unicode MS" pitchFamily="34" charset="-128"/>
                <a:cs typeface="Arial" pitchFamily="34" charset="0"/>
              </a:rPr>
              <a:t>   </a:t>
            </a:r>
            <a:r>
              <a:rPr lang="en-US" dirty="0">
                <a:solidFill>
                  <a:srgbClr val="00B0F0"/>
                </a:solidFill>
                <a:latin typeface="Arial Unicode MS" pitchFamily="34" charset="-128"/>
                <a:cs typeface="Arial" pitchFamily="34" charset="0"/>
              </a:rPr>
              <a:t>__lt__</a:t>
            </a:r>
            <a:r>
              <a:rPr lang="en-US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dirty="0">
                <a:solidFill>
                  <a:srgbClr val="00B0F0"/>
                </a:solidFill>
                <a:latin typeface="Arial Unicode MS" pitchFamily="34" charset="-128"/>
                <a:cs typeface="Arial" pitchFamily="34" charset="0"/>
              </a:rPr>
              <a:t>__le__</a:t>
            </a:r>
            <a:r>
              <a:rPr lang="en-US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dirty="0">
                <a:solidFill>
                  <a:srgbClr val="00B0F0"/>
                </a:solidFill>
                <a:latin typeface="Arial Unicode MS" pitchFamily="34" charset="-128"/>
                <a:cs typeface="Arial" pitchFamily="34" charset="0"/>
              </a:rPr>
              <a:t>__eq__</a:t>
            </a:r>
            <a:r>
              <a:rPr lang="en-US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dirty="0">
                <a:solidFill>
                  <a:srgbClr val="00B0F0"/>
                </a:solidFill>
                <a:latin typeface="Arial Unicode MS" pitchFamily="34" charset="-128"/>
                <a:cs typeface="Arial" pitchFamily="34" charset="0"/>
              </a:rPr>
              <a:t>__ne__</a:t>
            </a:r>
            <a:r>
              <a:rPr lang="en-US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dirty="0">
                <a:solidFill>
                  <a:srgbClr val="00B0F0"/>
                </a:solidFill>
                <a:latin typeface="Arial Unicode MS" pitchFamily="34" charset="-128"/>
                <a:cs typeface="Arial" pitchFamily="34" charset="0"/>
              </a:rPr>
              <a:t>__gt__</a:t>
            </a:r>
            <a:r>
              <a:rPr lang="en-US" dirty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and </a:t>
            </a:r>
            <a:r>
              <a:rPr lang="en-US" dirty="0">
                <a:solidFill>
                  <a:srgbClr val="00B0F0"/>
                </a:solidFill>
                <a:latin typeface="Arial Unicode MS" pitchFamily="34" charset="-128"/>
                <a:cs typeface="Arial" pitchFamily="34" charset="0"/>
              </a:rPr>
              <a:t>__ge__</a:t>
            </a:r>
            <a:r>
              <a:rPr lang="en-US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: Called to compare the object with another object. These will be called if defined, otherwise Python will fall-back to using </a:t>
            </a:r>
            <a:r>
              <a:rPr lang="en-US" dirty="0">
                <a:solidFill>
                  <a:prstClr val="black"/>
                </a:solidFill>
                <a:latin typeface="Arial Unicode MS" pitchFamily="34" charset="-128"/>
                <a:cs typeface="Arial" pitchFamily="34" charset="0"/>
              </a:rPr>
              <a:t>__cmp__</a:t>
            </a:r>
            <a:r>
              <a:rPr lang="en-US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.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dirty="0">
                <a:solidFill>
                  <a:prstClr val="black"/>
                </a:solidFill>
                <a:latin typeface="Arial Unicode MS" pitchFamily="34" charset="-128"/>
                <a:cs typeface="Arial" pitchFamily="34" charset="0"/>
              </a:rPr>
              <a:t>   </a:t>
            </a:r>
            <a:r>
              <a:rPr lang="en-US" dirty="0">
                <a:solidFill>
                  <a:srgbClr val="00B0F0"/>
                </a:solidFill>
                <a:latin typeface="Arial Unicode MS" pitchFamily="34" charset="-128"/>
                <a:cs typeface="Arial" pitchFamily="34" charset="0"/>
              </a:rPr>
              <a:t>__hash__</a:t>
            </a:r>
            <a:r>
              <a:rPr lang="en-US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: Called to calculate a hash for the object, which is used for placing objects in data structures such as sets and dictionaries.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dirty="0">
                <a:solidFill>
                  <a:prstClr val="black"/>
                </a:solidFill>
                <a:latin typeface="Arial Unicode MS" pitchFamily="34" charset="-128"/>
                <a:cs typeface="Arial" pitchFamily="34" charset="0"/>
              </a:rPr>
              <a:t>   </a:t>
            </a:r>
            <a:r>
              <a:rPr lang="en-US" dirty="0">
                <a:solidFill>
                  <a:srgbClr val="00B0F0"/>
                </a:solidFill>
                <a:latin typeface="Arial Unicode MS" pitchFamily="34" charset="-128"/>
                <a:cs typeface="Arial" pitchFamily="34" charset="0"/>
              </a:rPr>
              <a:t>__call__</a:t>
            </a:r>
            <a:r>
              <a:rPr lang="en-US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: Lets an object be "called" e.g. so that you can write things like this: </a:t>
            </a:r>
            <a:r>
              <a:rPr lang="en-US" dirty="0">
                <a:solidFill>
                  <a:prstClr val="black"/>
                </a:solidFill>
                <a:latin typeface="Arial Unicode MS" pitchFamily="34" charset="-128"/>
                <a:cs typeface="Arial" pitchFamily="34" charset="0"/>
              </a:rPr>
              <a:t>obj(arg1,arg2,...)</a:t>
            </a:r>
            <a:r>
              <a:rPr lang="en-US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2545258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838200" y="685800"/>
            <a:ext cx="23695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Module Class 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1600200"/>
            <a:ext cx="5776865" cy="297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405882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8200" y="771144"/>
            <a:ext cx="5486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Week 5 Objectives</a:t>
            </a:r>
          </a:p>
        </p:txBody>
      </p:sp>
      <p:sp>
        <p:nvSpPr>
          <p:cNvPr id="3" name="Rectangle 2"/>
          <p:cNvSpPr/>
          <p:nvPr/>
        </p:nvSpPr>
        <p:spPr>
          <a:xfrm>
            <a:off x="829056" y="1905000"/>
            <a:ext cx="6867144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Lambda Function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Object Oriented Programming (OOP)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Class Constructor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Inheritance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Class Methods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Overloading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Regular Expressions</a:t>
            </a:r>
          </a:p>
        </p:txBody>
      </p:sp>
    </p:spTree>
    <p:extLst>
      <p:ext uri="{BB962C8B-B14F-4D97-AF65-F5344CB8AC3E}">
        <p14:creationId xmlns:p14="http://schemas.microsoft.com/office/powerpoint/2010/main" val="8066014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762000" y="609600"/>
            <a:ext cx="328166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Using Module Class</a:t>
            </a:r>
          </a:p>
        </p:txBody>
      </p:sp>
      <p:sp>
        <p:nvSpPr>
          <p:cNvPr id="4" name="Rectangle 3"/>
          <p:cNvSpPr/>
          <p:nvPr/>
        </p:nvSpPr>
        <p:spPr>
          <a:xfrm>
            <a:off x="762000" y="4419600"/>
            <a:ext cx="78486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• Note that the print function calls the atoms print function</a:t>
            </a:r>
          </a:p>
          <a:p>
            <a:endParaRPr lang="en-US" dirty="0"/>
          </a:p>
          <a:p>
            <a:r>
              <a:rPr lang="en-US" dirty="0"/>
              <a:t>• Code reuse: only have to type the code that prints an atom once; 	   this means that if you change the atom specification, you only 	   have one place to update.</a:t>
            </a: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1371600"/>
            <a:ext cx="3657600" cy="288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311908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914400" y="762000"/>
            <a:ext cx="204575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Inheritance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628775"/>
            <a:ext cx="4419600" cy="12513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914400" y="3429000"/>
            <a:ext cx="72390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• </a:t>
            </a:r>
            <a:r>
              <a:rPr lang="en-US" dirty="0">
                <a:solidFill>
                  <a:srgbClr val="00B0F0"/>
                </a:solidFill>
              </a:rPr>
              <a:t>__init__</a:t>
            </a:r>
            <a:r>
              <a:rPr lang="en-US" dirty="0"/>
              <a:t>, </a:t>
            </a:r>
            <a:r>
              <a:rPr lang="en-US" dirty="0">
                <a:solidFill>
                  <a:srgbClr val="00B0F0"/>
                </a:solidFill>
              </a:rPr>
              <a:t>__repr__</a:t>
            </a:r>
            <a:r>
              <a:rPr lang="en-US" dirty="0"/>
              <a:t>, and </a:t>
            </a:r>
            <a:r>
              <a:rPr lang="en-US" dirty="0">
                <a:solidFill>
                  <a:srgbClr val="00B0F0"/>
                </a:solidFill>
              </a:rPr>
              <a:t>__</a:t>
            </a:r>
            <a:r>
              <a:rPr lang="en-US" dirty="0" err="1">
                <a:solidFill>
                  <a:srgbClr val="00B0F0"/>
                </a:solidFill>
              </a:rPr>
              <a:t>addatom</a:t>
            </a:r>
            <a:r>
              <a:rPr lang="en-US" dirty="0">
                <a:solidFill>
                  <a:srgbClr val="00B0F0"/>
                </a:solidFill>
              </a:rPr>
              <a:t>__ </a:t>
            </a:r>
            <a:r>
              <a:rPr lang="en-US" dirty="0"/>
              <a:t>are taken from the parent </a:t>
            </a:r>
          </a:p>
          <a:p>
            <a:r>
              <a:rPr lang="en-US" dirty="0"/>
              <a:t>   class (molecule)</a:t>
            </a:r>
          </a:p>
          <a:p>
            <a:endParaRPr lang="en-US" dirty="0"/>
          </a:p>
          <a:p>
            <a:r>
              <a:rPr lang="en-US" dirty="0"/>
              <a:t>• Added a new function </a:t>
            </a:r>
            <a:r>
              <a:rPr lang="en-US" dirty="0" err="1"/>
              <a:t>addbasis</a:t>
            </a:r>
            <a:r>
              <a:rPr lang="en-US" dirty="0"/>
              <a:t>() to add a basis set</a:t>
            </a:r>
          </a:p>
          <a:p>
            <a:endParaRPr lang="en-US" dirty="0"/>
          </a:p>
          <a:p>
            <a:r>
              <a:rPr lang="en-US" dirty="0"/>
              <a:t>• Another example of code reuse</a:t>
            </a:r>
          </a:p>
          <a:p>
            <a:r>
              <a:rPr lang="en-US" dirty="0"/>
              <a:t>	• Basic functions don't have to be retyped, just inherited</a:t>
            </a:r>
          </a:p>
          <a:p>
            <a:r>
              <a:rPr lang="en-US" dirty="0"/>
              <a:t>	• Less to rewrite when specifications change</a:t>
            </a:r>
          </a:p>
        </p:txBody>
      </p:sp>
    </p:spTree>
    <p:extLst>
      <p:ext uri="{BB962C8B-B14F-4D97-AF65-F5344CB8AC3E}">
        <p14:creationId xmlns:p14="http://schemas.microsoft.com/office/powerpoint/2010/main" val="14122339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838200" y="685800"/>
            <a:ext cx="21339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Overloading</a:t>
            </a: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8105" y="1568142"/>
            <a:ext cx="3561180" cy="15560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838200" y="3581400"/>
            <a:ext cx="7239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• Now we only inherit </a:t>
            </a:r>
            <a:r>
              <a:rPr lang="en-US" dirty="0">
                <a:solidFill>
                  <a:srgbClr val="00B0F0"/>
                </a:solidFill>
              </a:rPr>
              <a:t>__init__ </a:t>
            </a:r>
            <a:r>
              <a:rPr lang="en-US" dirty="0"/>
              <a:t>and </a:t>
            </a:r>
            <a:r>
              <a:rPr lang="en-US" dirty="0" err="1">
                <a:solidFill>
                  <a:srgbClr val="00B0F0"/>
                </a:solidFill>
              </a:rPr>
              <a:t>addatom</a:t>
            </a:r>
            <a:r>
              <a:rPr lang="en-US" dirty="0"/>
              <a:t> from the parent</a:t>
            </a:r>
          </a:p>
          <a:p>
            <a:endParaRPr lang="en-US" dirty="0"/>
          </a:p>
          <a:p>
            <a:r>
              <a:rPr lang="en-US" dirty="0"/>
              <a:t>•We define a new version of </a:t>
            </a:r>
            <a:r>
              <a:rPr lang="en-US" dirty="0">
                <a:solidFill>
                  <a:srgbClr val="00B0F0"/>
                </a:solidFill>
              </a:rPr>
              <a:t>__repr__ </a:t>
            </a:r>
            <a:r>
              <a:rPr lang="en-US" dirty="0"/>
              <a:t>specially for QM</a:t>
            </a:r>
          </a:p>
        </p:txBody>
      </p:sp>
    </p:spTree>
    <p:extLst>
      <p:ext uri="{BB962C8B-B14F-4D97-AF65-F5344CB8AC3E}">
        <p14:creationId xmlns:p14="http://schemas.microsoft.com/office/powerpoint/2010/main" val="15815817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838200" y="1686092"/>
            <a:ext cx="6858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• Sometimes you want to extend, rather than replace, the parent </a:t>
            </a:r>
          </a:p>
          <a:p>
            <a:r>
              <a:rPr lang="en-US" dirty="0"/>
              <a:t>   functions.</a:t>
            </a:r>
          </a:p>
        </p:txBody>
      </p:sp>
      <p:sp>
        <p:nvSpPr>
          <p:cNvPr id="3" name="Rectangle 2"/>
          <p:cNvSpPr/>
          <p:nvPr/>
        </p:nvSpPr>
        <p:spPr>
          <a:xfrm>
            <a:off x="838200" y="609600"/>
            <a:ext cx="45320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Adding to Parent Functions</a:t>
            </a: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2590800"/>
            <a:ext cx="5735972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199953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910590" y="685800"/>
            <a:ext cx="15664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Example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3817" y="1524000"/>
            <a:ext cx="5063171" cy="403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095644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77240" y="1622076"/>
            <a:ext cx="74676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• Overloaded the default constructor</a:t>
            </a:r>
          </a:p>
          <a:p>
            <a:endParaRPr lang="en-US" dirty="0"/>
          </a:p>
          <a:p>
            <a:r>
              <a:rPr lang="en-US" dirty="0"/>
              <a:t>• Defined class variables (</a:t>
            </a:r>
            <a:r>
              <a:rPr lang="en-US" dirty="0" err="1"/>
              <a:t>atno</a:t>
            </a:r>
            <a:r>
              <a:rPr lang="en-US" dirty="0"/>
              <a:t>, position) that are persistent and local to   </a:t>
            </a:r>
          </a:p>
          <a:p>
            <a:r>
              <a:rPr lang="en-US" dirty="0"/>
              <a:t>   the atom object</a:t>
            </a:r>
          </a:p>
          <a:p>
            <a:endParaRPr lang="en-US" dirty="0"/>
          </a:p>
          <a:p>
            <a:r>
              <a:rPr lang="en-US" dirty="0"/>
              <a:t>• Good way to manage shared memory:</a:t>
            </a:r>
          </a:p>
          <a:p>
            <a:r>
              <a:rPr lang="en-US" dirty="0"/>
              <a:t>	• instead of passing long lists of arguments, encapsulate some 	   of this data into an object, and pass the object.</a:t>
            </a:r>
          </a:p>
          <a:p>
            <a:r>
              <a:rPr lang="en-US" dirty="0"/>
              <a:t>	• much cleaner programs result</a:t>
            </a:r>
          </a:p>
          <a:p>
            <a:endParaRPr lang="en-US" dirty="0"/>
          </a:p>
          <a:p>
            <a:r>
              <a:rPr lang="en-US" dirty="0"/>
              <a:t>• Overloaded the print operator</a:t>
            </a:r>
          </a:p>
          <a:p>
            <a:endParaRPr lang="en-US" dirty="0"/>
          </a:p>
          <a:p>
            <a:r>
              <a:rPr lang="en-US" dirty="0"/>
              <a:t>• We now want to use the atom class to build molecules...</a:t>
            </a:r>
          </a:p>
          <a:p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777240" y="636270"/>
            <a:ext cx="20281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Atom Class </a:t>
            </a:r>
          </a:p>
        </p:txBody>
      </p:sp>
    </p:spTree>
    <p:extLst>
      <p:ext uri="{BB962C8B-B14F-4D97-AF65-F5344CB8AC3E}">
        <p14:creationId xmlns:p14="http://schemas.microsoft.com/office/powerpoint/2010/main" val="15761301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743200" y="2750162"/>
            <a:ext cx="344838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Regular Expressions</a:t>
            </a:r>
          </a:p>
        </p:txBody>
      </p:sp>
    </p:spTree>
    <p:extLst>
      <p:ext uri="{BB962C8B-B14F-4D97-AF65-F5344CB8AC3E}">
        <p14:creationId xmlns:p14="http://schemas.microsoft.com/office/powerpoint/2010/main" val="20960167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838200" y="838200"/>
            <a:ext cx="49744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Common Regular Expressions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524001"/>
            <a:ext cx="8229600" cy="382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569395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76400"/>
            <a:ext cx="8296275" cy="30239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77988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905000"/>
            <a:ext cx="8696325" cy="2607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500040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905000" y="3025296"/>
            <a:ext cx="517000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Alternative Function Statement</a:t>
            </a:r>
          </a:p>
        </p:txBody>
      </p:sp>
    </p:spTree>
    <p:extLst>
      <p:ext uri="{BB962C8B-B14F-4D97-AF65-F5344CB8AC3E}">
        <p14:creationId xmlns:p14="http://schemas.microsoft.com/office/powerpoint/2010/main" val="36386595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" y="1856805"/>
            <a:ext cx="8511967" cy="31564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33400" y="5301734"/>
            <a:ext cx="838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asterisk actually represents zero or more</a:t>
            </a:r>
          </a:p>
        </p:txBody>
      </p:sp>
    </p:spTree>
    <p:extLst>
      <p:ext uri="{BB962C8B-B14F-4D97-AF65-F5344CB8AC3E}">
        <p14:creationId xmlns:p14="http://schemas.microsoft.com/office/powerpoint/2010/main" val="4626502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447800"/>
            <a:ext cx="8518593" cy="3657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33400" y="5301734"/>
            <a:ext cx="838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plus symbol actually represents one or more</a:t>
            </a:r>
          </a:p>
        </p:txBody>
      </p:sp>
    </p:spTree>
    <p:extLst>
      <p:ext uri="{BB962C8B-B14F-4D97-AF65-F5344CB8AC3E}">
        <p14:creationId xmlns:p14="http://schemas.microsoft.com/office/powerpoint/2010/main" val="1759759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219200"/>
            <a:ext cx="8494319" cy="39664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81000" y="5486400"/>
            <a:ext cx="807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 [0 – 9.] for numbers with decimal points</a:t>
            </a:r>
          </a:p>
        </p:txBody>
      </p:sp>
    </p:spTree>
    <p:extLst>
      <p:ext uri="{BB962C8B-B14F-4D97-AF65-F5344CB8AC3E}">
        <p14:creationId xmlns:p14="http://schemas.microsoft.com/office/powerpoint/2010/main" val="25573100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219200"/>
            <a:ext cx="8485292" cy="39983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334303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341120"/>
            <a:ext cx="8534400" cy="39895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87839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990600"/>
            <a:ext cx="8458200" cy="41974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303234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066799"/>
            <a:ext cx="8382000" cy="43475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500552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1" y="1447800"/>
            <a:ext cx="8382000" cy="36679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11481" y="5410200"/>
            <a:ext cx="83820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 exact match is requested but only the content in the parenthesis is returned.</a:t>
            </a:r>
          </a:p>
        </p:txBody>
      </p:sp>
    </p:spTree>
    <p:extLst>
      <p:ext uri="{BB962C8B-B14F-4D97-AF65-F5344CB8AC3E}">
        <p14:creationId xmlns:p14="http://schemas.microsoft.com/office/powerpoint/2010/main" val="172252807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143000"/>
            <a:ext cx="8458200" cy="39815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5370630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286000" y="2690336"/>
            <a:ext cx="6477000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	Matt Huenerfauth (Penn State)</a:t>
            </a:r>
          </a:p>
          <a:p>
            <a:r>
              <a:rPr lang="en-US" dirty="0"/>
              <a:t>	Guido van </a:t>
            </a:r>
            <a:r>
              <a:rPr lang="en-US" dirty="0" err="1"/>
              <a:t>Rossum</a:t>
            </a:r>
            <a:r>
              <a:rPr lang="en-US" dirty="0"/>
              <a:t> (Google) </a:t>
            </a:r>
          </a:p>
          <a:p>
            <a:r>
              <a:rPr lang="en-US" dirty="0"/>
              <a:t>	Richard P. Muller (Caltech)</a:t>
            </a:r>
          </a:p>
          <a:p>
            <a:r>
              <a:rPr lang="en-US" dirty="0"/>
              <a:t>	Bill Boyd (</a:t>
            </a:r>
            <a:r>
              <a:rPr lang="en-US" dirty="0" err="1"/>
              <a:t>Weslayan</a:t>
            </a:r>
            <a:r>
              <a:rPr lang="en-US" dirty="0"/>
              <a:t> University)</a:t>
            </a:r>
          </a:p>
          <a:p>
            <a:r>
              <a:rPr lang="en-US" dirty="0"/>
              <a:t>	Smithsonian Telescope Data Center</a:t>
            </a:r>
          </a:p>
          <a:p>
            <a:r>
              <a:rPr lang="en-US" dirty="0"/>
              <a:t>	Programming Python, Mark Lutz</a:t>
            </a:r>
          </a:p>
          <a:p>
            <a:r>
              <a:rPr lang="en-US" dirty="0"/>
              <a:t>	Fundamentals of Python, Kenneth Lamber</a:t>
            </a:r>
          </a:p>
          <a:p>
            <a:r>
              <a:rPr lang="en-US" dirty="0"/>
              <a:t>	python.org/tutorials</a:t>
            </a:r>
          </a:p>
          <a:p>
            <a:r>
              <a:rPr lang="en-US" dirty="0"/>
              <a:t>	Slides 27-38 Severance, Charles. Regular</a:t>
            </a:r>
          </a:p>
          <a:p>
            <a:r>
              <a:rPr lang="en-US" dirty="0"/>
              <a:t>                Expressions, https://www.py4e.com/lessons/regex</a:t>
            </a:r>
          </a:p>
          <a:p>
            <a:endParaRPr lang="en-US" dirty="0"/>
          </a:p>
          <a:p>
            <a:r>
              <a:rPr lang="en-US" dirty="0"/>
              <a:t>	</a:t>
            </a:r>
          </a:p>
          <a:p>
            <a:r>
              <a:rPr lang="en-US" dirty="0"/>
              <a:t>	 </a:t>
            </a:r>
          </a:p>
        </p:txBody>
      </p:sp>
      <p:sp>
        <p:nvSpPr>
          <p:cNvPr id="5" name="Rectangle 4"/>
          <p:cNvSpPr/>
          <p:nvPr/>
        </p:nvSpPr>
        <p:spPr>
          <a:xfrm>
            <a:off x="1088547" y="1371600"/>
            <a:ext cx="182453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Resources</a:t>
            </a:r>
          </a:p>
        </p:txBody>
      </p:sp>
    </p:spTree>
    <p:extLst>
      <p:ext uri="{BB962C8B-B14F-4D97-AF65-F5344CB8AC3E}">
        <p14:creationId xmlns:p14="http://schemas.microsoft.com/office/powerpoint/2010/main" val="38504636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73430" y="762000"/>
            <a:ext cx="29514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Lambda Notation</a:t>
            </a:r>
          </a:p>
        </p:txBody>
      </p:sp>
      <p:sp>
        <p:nvSpPr>
          <p:cNvPr id="3" name="Rectangle 2"/>
          <p:cNvSpPr/>
          <p:nvPr/>
        </p:nvSpPr>
        <p:spPr>
          <a:xfrm>
            <a:off x="773430" y="1655777"/>
            <a:ext cx="760857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•  Functions can be defined without giving them names (anonymous). </a:t>
            </a:r>
          </a:p>
          <a:p>
            <a:endParaRPr lang="en-US" dirty="0"/>
          </a:p>
          <a:p>
            <a:r>
              <a:rPr lang="en-US" dirty="0"/>
              <a:t>•  This is most useful when passing a short function as an argument to </a:t>
            </a:r>
          </a:p>
          <a:p>
            <a:r>
              <a:rPr lang="en-US" dirty="0"/>
              <a:t>    another function.</a:t>
            </a:r>
          </a:p>
        </p:txBody>
      </p:sp>
      <p:sp>
        <p:nvSpPr>
          <p:cNvPr id="4" name="Rectangle 3"/>
          <p:cNvSpPr/>
          <p:nvPr/>
        </p:nvSpPr>
        <p:spPr>
          <a:xfrm>
            <a:off x="773430" y="4167664"/>
            <a:ext cx="776097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•  The first argument to applier() is an unnamed function that takes one </a:t>
            </a:r>
          </a:p>
          <a:p>
            <a:r>
              <a:rPr lang="en-US" dirty="0"/>
              <a:t>    input and returns the input multiplied by four.   </a:t>
            </a:r>
          </a:p>
          <a:p>
            <a:endParaRPr lang="en-US" dirty="0"/>
          </a:p>
          <a:p>
            <a:r>
              <a:rPr lang="en-US" dirty="0"/>
              <a:t>•  </a:t>
            </a:r>
            <a:r>
              <a:rPr lang="en-US" b="1" dirty="0"/>
              <a:t>Note</a:t>
            </a:r>
            <a:r>
              <a:rPr lang="en-US" dirty="0"/>
              <a:t>: only single-expression functions can be defined using this lambda </a:t>
            </a:r>
          </a:p>
          <a:p>
            <a:r>
              <a:rPr lang="en-US" dirty="0"/>
              <a:t>   notation. 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2766" y="3276600"/>
            <a:ext cx="3324225" cy="619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914141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73430" y="762000"/>
            <a:ext cx="314060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Lambda Functions</a:t>
            </a:r>
          </a:p>
        </p:txBody>
      </p:sp>
      <p:sp>
        <p:nvSpPr>
          <p:cNvPr id="3" name="Rectangle 2"/>
          <p:cNvSpPr/>
          <p:nvPr/>
        </p:nvSpPr>
        <p:spPr>
          <a:xfrm>
            <a:off x="769620" y="4617035"/>
            <a:ext cx="74371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The lambda notation does not include a "return" statement -- it always contains an expression which is returned.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3731" y="1600200"/>
            <a:ext cx="4029075" cy="2600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95332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73430" y="762000"/>
            <a:ext cx="314060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Lambda Functions</a:t>
            </a:r>
          </a:p>
        </p:txBody>
      </p:sp>
      <p:sp>
        <p:nvSpPr>
          <p:cNvPr id="3" name="Rectangle 2"/>
          <p:cNvSpPr/>
          <p:nvPr/>
        </p:nvSpPr>
        <p:spPr>
          <a:xfrm>
            <a:off x="769620" y="4617035"/>
            <a:ext cx="74371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This example creates an anonymous function on the fly and returns it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402" y="1600200"/>
            <a:ext cx="7241338" cy="26441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029371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73430" y="762000"/>
            <a:ext cx="314060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Lambda Functions</a:t>
            </a:r>
          </a:p>
        </p:txBody>
      </p:sp>
      <p:sp>
        <p:nvSpPr>
          <p:cNvPr id="3" name="Rectangle 2"/>
          <p:cNvSpPr/>
          <p:nvPr/>
        </p:nvSpPr>
        <p:spPr>
          <a:xfrm>
            <a:off x="758190" y="3418254"/>
            <a:ext cx="791718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Example of an anonymous function in conjunction with standard functions: </a:t>
            </a:r>
            <a:r>
              <a:rPr lang="en-US" i="1" dirty="0"/>
              <a:t>filter(), map() and reduce()</a:t>
            </a: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758190" y="4180254"/>
            <a:ext cx="7917180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itchFamily="34" charset="0"/>
              </a:rPr>
              <a:t>filter() </a:t>
            </a: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itchFamily="34" charset="0"/>
              </a:rPr>
              <a:t>calls our lambda function for each element of the list, and returns a new list that contains only those elements for which the function returned "True". 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95789" y="5147518"/>
            <a:ext cx="804579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0" lang="en-US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itchFamily="34" charset="0"/>
              </a:rPr>
              <a:t>map() </a:t>
            </a: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itchFamily="34" charset="0"/>
              </a:rPr>
              <a:t>is used to convert to a new list using values from the lambda</a:t>
            </a:r>
            <a:r>
              <a:rPr lang="en-US" dirty="0">
                <a:cs typeface="Arial" pitchFamily="34" charset="0"/>
              </a:rPr>
              <a:t> function</a:t>
            </a: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itchFamily="34" charset="0"/>
              </a:rPr>
              <a:t>. </a:t>
            </a:r>
          </a:p>
        </p:txBody>
      </p:sp>
      <p:sp>
        <p:nvSpPr>
          <p:cNvPr id="6" name="Rectangle 5"/>
          <p:cNvSpPr/>
          <p:nvPr/>
        </p:nvSpPr>
        <p:spPr>
          <a:xfrm>
            <a:off x="695789" y="5622488"/>
            <a:ext cx="791337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dirty="0"/>
              <a:t>The </a:t>
            </a:r>
            <a:r>
              <a:rPr lang="en-US" i="1" dirty="0"/>
              <a:t>reduce() </a:t>
            </a:r>
            <a:r>
              <a:rPr lang="en-US" dirty="0"/>
              <a:t>function calls the lambda function n-1 times if the list contains n elements.</a:t>
            </a:r>
            <a:r>
              <a:rPr lang="en-US" dirty="0">
                <a:cs typeface="Arial" pitchFamily="34" charset="0"/>
              </a:rPr>
              <a:t> 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0713" y="1447800"/>
            <a:ext cx="5362575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941664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133600" y="2762320"/>
            <a:ext cx="49872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Object Oriented Programming</a:t>
            </a:r>
          </a:p>
        </p:txBody>
      </p:sp>
    </p:spTree>
    <p:extLst>
      <p:ext uri="{BB962C8B-B14F-4D97-AF65-F5344CB8AC3E}">
        <p14:creationId xmlns:p14="http://schemas.microsoft.com/office/powerpoint/2010/main" val="15027202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838200" y="762000"/>
            <a:ext cx="49872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Object Oriented Programming</a:t>
            </a:r>
          </a:p>
        </p:txBody>
      </p:sp>
      <p:sp>
        <p:nvSpPr>
          <p:cNvPr id="2" name="Rectangle 1"/>
          <p:cNvSpPr/>
          <p:nvPr/>
        </p:nvSpPr>
        <p:spPr>
          <a:xfrm>
            <a:off x="838200" y="2057400"/>
            <a:ext cx="7620000" cy="10464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Object-oriented programming</a:t>
            </a:r>
            <a:r>
              <a:rPr lang="en-US" dirty="0"/>
              <a:t> (OOP) </a:t>
            </a:r>
          </a:p>
          <a:p>
            <a:endParaRPr lang="en-US" sz="800" dirty="0"/>
          </a:p>
          <a:p>
            <a:r>
              <a:rPr lang="en-US" dirty="0"/>
              <a:t>Method of structuring a program by bundling related properties and behaviors into individual </a:t>
            </a:r>
            <a:r>
              <a:rPr lang="en-US" b="1" dirty="0"/>
              <a:t>objects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487428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vic">
  <a:themeElements>
    <a:clrScheme name="Civic">
      <a:dk1>
        <a:sysClr val="windowText" lastClr="000000"/>
      </a:dk1>
      <a:lt1>
        <a:sysClr val="window" lastClr="FFFFFF"/>
      </a:lt1>
      <a:dk2>
        <a:srgbClr val="646B86"/>
      </a:dk2>
      <a:lt2>
        <a:srgbClr val="C5D1D7"/>
      </a:lt2>
      <a:accent1>
        <a:srgbClr val="D16349"/>
      </a:accent1>
      <a:accent2>
        <a:srgbClr val="CCB400"/>
      </a:accent2>
      <a:accent3>
        <a:srgbClr val="8CADAE"/>
      </a:accent3>
      <a:accent4>
        <a:srgbClr val="8C7B70"/>
      </a:accent4>
      <a:accent5>
        <a:srgbClr val="8FB08C"/>
      </a:accent5>
      <a:accent6>
        <a:srgbClr val="D19049"/>
      </a:accent6>
      <a:hlink>
        <a:srgbClr val="00A3D6"/>
      </a:hlink>
      <a:folHlink>
        <a:srgbClr val="694F07"/>
      </a:folHlink>
    </a:clrScheme>
    <a:fontScheme name="Civic">
      <a:majorFont>
        <a:latin typeface="Georgia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eorgia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Civic">
      <a:fillStyleLst>
        <a:solidFill>
          <a:schemeClr val="phClr"/>
        </a:solidFill>
        <a:solidFill>
          <a:schemeClr val="phClr">
            <a:tint val="45000"/>
          </a:schemeClr>
        </a:solidFill>
        <a:solidFill>
          <a:schemeClr val="phClr">
            <a:tint val="95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1429" cap="flat" cmpd="sng" algn="ctr">
          <a:solidFill>
            <a:schemeClr val="phClr"/>
          </a:solidFill>
          <a:prstDash val="sysDash"/>
        </a:ln>
        <a:ln w="200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contourW="9525" prstMaterial="matte">
            <a:bevelT w="0" h="0"/>
            <a:contourClr>
              <a:schemeClr val="phClr">
                <a:shade val="70000"/>
                <a:satMod val="105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soft" dir="b">
              <a:rot lat="0" lon="0" rev="0"/>
            </a:lightRig>
          </a:scene3d>
          <a:sp3d prstMaterial="dkEdge">
            <a:bevelT w="63500" h="63500" prst="cross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70000"/>
                <a:satMod val="115000"/>
              </a:schemeClr>
              <a:schemeClr val="phClr">
                <a:tint val="85000"/>
              </a:schemeClr>
            </a:duotone>
          </a:blip>
          <a:tile tx="0" ty="0" sx="85000" sy="85000" flip="none" algn="tl"/>
        </a:blipFill>
        <a:blipFill>
          <a:blip xmlns:r="http://schemas.openxmlformats.org/officeDocument/2006/relationships" r:embed="rId2">
            <a:duotone>
              <a:schemeClr val="phClr">
                <a:shade val="65000"/>
                <a:satMod val="115000"/>
              </a:schemeClr>
              <a:schemeClr val="phClr">
                <a:tint val="85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Civic</Template>
  <TotalTime>14772</TotalTime>
  <Words>1130</Words>
  <Application>Microsoft Office PowerPoint</Application>
  <PresentationFormat>On-screen Show (4:3)</PresentationFormat>
  <Paragraphs>142</Paragraphs>
  <Slides>39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5" baseType="lpstr">
      <vt:lpstr>Arial</vt:lpstr>
      <vt:lpstr>Arial Unicode MS</vt:lpstr>
      <vt:lpstr>Georgia</vt:lpstr>
      <vt:lpstr>Wingdings</vt:lpstr>
      <vt:lpstr>Wingdings 2</vt:lpstr>
      <vt:lpstr>Civic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Hewlett-Packard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Louis Rey</dc:creator>
  <cp:lastModifiedBy>Louis Rey</cp:lastModifiedBy>
  <cp:revision>139</cp:revision>
  <dcterms:created xsi:type="dcterms:W3CDTF">2017-03-03T23:14:16Z</dcterms:created>
  <dcterms:modified xsi:type="dcterms:W3CDTF">2022-03-31T08:24:31Z</dcterms:modified>
</cp:coreProperties>
</file>